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7" r:id="rId2"/>
    <p:sldId id="496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491" r:id="rId14"/>
    <p:sldId id="355" r:id="rId15"/>
  </p:sldIdLst>
  <p:sldSz cx="9144000" cy="5143500" type="screen16x9"/>
  <p:notesSz cx="6858000" cy="9144000"/>
  <p:embeddedFontLst>
    <p:embeddedFont>
      <p:font typeface="Franklin Gothic Demi Cond" charset="0"/>
      <p:regular r:id="rId18"/>
    </p:embeddedFont>
    <p:embeddedFont>
      <p:font typeface="Open Sans bold" charset="0"/>
      <p:bold r:id="rId19"/>
    </p:embeddedFont>
    <p:embeddedFont>
      <p:font typeface="Myriad Arabic" charset="-78"/>
      <p:regular r:id="rId20"/>
      <p:bold r:id="rId21"/>
      <p:italic r:id="rId22"/>
      <p:boldItalic r:id="rId23"/>
    </p:embeddedFont>
    <p:embeddedFont>
      <p:font typeface="Open Sans" charset="0"/>
      <p:regular r:id="rId24"/>
      <p:bold r:id="rId25"/>
      <p:italic r:id="rId26"/>
      <p:boldItalic r:id="rId27"/>
    </p:embeddedFont>
    <p:embeddedFont>
      <p:font typeface="PT Sans" charset="-52"/>
      <p:regular r:id="rId28"/>
      <p:bold r:id="rId29"/>
      <p:italic r:id="rId30"/>
      <p:boldItalic r:id="rId31"/>
    </p:embeddedFont>
    <p:embeddedFont>
      <p:font typeface="Open Sans Semibold" charset="0"/>
      <p:bold r:id="rId32"/>
      <p:boldItalic r:id="rId33"/>
    </p:embeddedFont>
    <p:embeddedFont>
      <p:font typeface="Open Sans Extrabold" charset="0"/>
      <p:bold r:id="rId34"/>
      <p:boldItalic r:id="rId35"/>
    </p:embeddedFont>
    <p:embeddedFont>
      <p:font typeface="Franklin Gothic Book" charset="0"/>
      <p:regular r:id="rId36"/>
      <p:italic r:id="rId37"/>
    </p:embeddedFont>
    <p:embeddedFont>
      <p:font typeface="Franklin Gothic Medium" pitchFamily="34" charset="0"/>
      <p:regular r:id="rId38"/>
      <p:italic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Tahoma" pitchFamily="34" charset="0"/>
      <p:regular r:id="rId44"/>
      <p:bold r:id="rId45"/>
    </p:embeddedFont>
    <p:embeddedFont>
      <p:font typeface="MS PGothic" pitchFamily="34" charset="-128"/>
      <p:regular r:id="rId4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746"/>
    <a:srgbClr val="7B8F9D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9" d="100"/>
          <a:sy n="99" d="100"/>
        </p:scale>
        <p:origin x="-76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1907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930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244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8980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681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1983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8860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0293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1191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88946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5265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22/09/2017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со счетчиком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for”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532376" y="1306781"/>
            <a:ext cx="5072073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имеет вид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(счетчик;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условие; шаг)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 тело цикла }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и выполняется с определенным шагом до тех пор, пока счетчик удовлетворяет условию.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Любая часть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может быть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пропущена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сами точки с запятой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обязательно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должны присутствовать, иначе будет ошибка синтаксиса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f</a:t>
            </a:r>
            <a:r>
              <a:rPr lang="nn-NO" sz="1400" dirty="0" smtClean="0">
                <a:solidFill>
                  <a:schemeClr val="accent1"/>
                </a:solidFill>
              </a:rPr>
              <a:t>or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(var </a:t>
            </a: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= 0; i &lt; 10; i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n-NO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nn-N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console.log(i);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nn-NO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cxnSp>
        <p:nvCxnSpPr>
          <p:cNvPr id="9" name="Прямая со стрелкой 5"/>
          <p:cNvCxnSpPr>
            <a:stCxn id="26" idx="2"/>
            <a:endCxn id="8" idx="1"/>
          </p:cNvCxnSpPr>
          <p:nvPr/>
        </p:nvCxnSpPr>
        <p:spPr>
          <a:xfrm rot="5400000" flipH="1">
            <a:off x="887945" y="2877453"/>
            <a:ext cx="1464395" cy="780965"/>
          </a:xfrm>
          <a:prstGeom prst="bentConnector4">
            <a:avLst>
              <a:gd name="adj1" fmla="val -10408"/>
              <a:gd name="adj2" fmla="val 148485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8" idx="3"/>
          </p:cNvCxnSpPr>
          <p:nvPr/>
        </p:nvCxnSpPr>
        <p:spPr>
          <a:xfrm flipH="1">
            <a:off x="2009210" y="2535737"/>
            <a:ext cx="782381" cy="2056764"/>
          </a:xfrm>
          <a:prstGeom prst="bentConnector4">
            <a:avLst>
              <a:gd name="adj1" fmla="val -29219"/>
              <a:gd name="adj2" fmla="val 8806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72413" y="2784003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9403" y="2247714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229660" y="2176620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79612" y="3086191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  <a:endCxn id="11" idx="0"/>
          </p:cNvCxnSpPr>
          <p:nvPr/>
        </p:nvCxnSpPr>
        <p:spPr>
          <a:xfrm flipH="1">
            <a:off x="2010625" y="2894853"/>
            <a:ext cx="1" cy="19133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019802" y="3086191"/>
            <a:ext cx="2463470" cy="1285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467140" y="3614852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Прямая со стрелкой 5"/>
          <p:cNvCxnSpPr>
            <a:endCxn id="32" idx="0"/>
          </p:cNvCxnSpPr>
          <p:nvPr/>
        </p:nvCxnSpPr>
        <p:spPr>
          <a:xfrm>
            <a:off x="2009210" y="1275606"/>
            <a:ext cx="1415" cy="33377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79612" y="3612782"/>
            <a:ext cx="1862026" cy="387350"/>
            <a:chOff x="5112060" y="3071276"/>
            <a:chExt cx="1323670" cy="387350"/>
          </a:xfrm>
        </p:grpSpPr>
        <p:sp>
          <p:nvSpPr>
            <p:cNvPr id="26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изменение счетчика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79612" y="1609378"/>
            <a:ext cx="1862026" cy="387350"/>
            <a:chOff x="5112060" y="3071276"/>
            <a:chExt cx="1323670" cy="387350"/>
          </a:xfrm>
        </p:grpSpPr>
        <p:sp>
          <p:nvSpPr>
            <p:cNvPr id="32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создание счетчика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5" name="Прямая со стрелкой 5"/>
          <p:cNvCxnSpPr>
            <a:stCxn id="32" idx="2"/>
            <a:endCxn id="8" idx="0"/>
          </p:cNvCxnSpPr>
          <p:nvPr/>
        </p:nvCxnSpPr>
        <p:spPr>
          <a:xfrm>
            <a:off x="2010625" y="1996728"/>
            <a:ext cx="1" cy="17989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5"/>
          <p:cNvCxnSpPr>
            <a:stCxn id="11" idx="2"/>
            <a:endCxn id="26" idx="0"/>
          </p:cNvCxnSpPr>
          <p:nvPr/>
        </p:nvCxnSpPr>
        <p:spPr>
          <a:xfrm>
            <a:off x="2010625" y="3473541"/>
            <a:ext cx="0" cy="13924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789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Операторы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break”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и ”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continue”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1409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Операторы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используются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гибкого управления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циклом: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выход из цикла при необходимых условиях.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continue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прекращение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выполнения текущей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итерации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цикла и переход к следующей.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20" t="51050" r="45274" b="20597"/>
          <a:stretch/>
        </p:blipFill>
        <p:spPr>
          <a:xfrm>
            <a:off x="611560" y="2885120"/>
            <a:ext cx="4571188" cy="1446352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4275" t="50969" r="61072" b="20889"/>
          <a:stretch/>
        </p:blipFill>
        <p:spPr>
          <a:xfrm>
            <a:off x="5389748" y="2885120"/>
            <a:ext cx="3142692" cy="143568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9" name="Соединительная линия уступом 13"/>
          <p:cNvCxnSpPr/>
          <p:nvPr/>
        </p:nvCxnSpPr>
        <p:spPr>
          <a:xfrm rot="5400000">
            <a:off x="1229022" y="3642122"/>
            <a:ext cx="776945" cy="580421"/>
          </a:xfrm>
          <a:prstGeom prst="bentConnector3">
            <a:avLst>
              <a:gd name="adj1" fmla="val 1943"/>
            </a:avLst>
          </a:prstGeom>
          <a:ln w="28575">
            <a:solidFill>
              <a:srgbClr val="ED37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/>
          <p:nvPr/>
        </p:nvCxnSpPr>
        <p:spPr>
          <a:xfrm rot="10800000">
            <a:off x="6228184" y="3003799"/>
            <a:ext cx="480030" cy="404823"/>
          </a:xfrm>
          <a:prstGeom prst="bentConnector3">
            <a:avLst>
              <a:gd name="adj1" fmla="val 159531"/>
            </a:avLst>
          </a:prstGeom>
          <a:ln w="28575">
            <a:solidFill>
              <a:srgbClr val="ED37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929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Логические операторы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124202" y="1306781"/>
            <a:ext cx="5480247" cy="3285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поддерживаются операторы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|| (ИЛИ)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&amp;&amp; (И)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(НЕ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ИЛИ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классическом программировании работает следующим образом: «если хотя бы один из аргументов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возвращает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иначе —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возвращает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если оба аргумента истинны, а иначе —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НЕ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приводит аргумент к логическому типу и возвращает противоположное значение.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9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5" t="20213" r="1193" b="55601"/>
          <a:stretch/>
        </p:blipFill>
        <p:spPr bwMode="auto">
          <a:xfrm>
            <a:off x="827584" y="2550925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8" t="46251" r="1050" b="29563"/>
          <a:stretch/>
        </p:blipFill>
        <p:spPr bwMode="auto">
          <a:xfrm>
            <a:off x="827584" y="1774506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ttp://1.bp.blogspot.com/-EG-Xpp5vuoU/T-Bgz8X51wI/AAAAAAAAAYw/e4a1Uswm5zA/s1600/logical-operato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8" t="74080" r="1050" b="1734"/>
          <a:stretch/>
        </p:blipFill>
        <p:spPr bwMode="auto">
          <a:xfrm>
            <a:off x="827584" y="3327344"/>
            <a:ext cx="1980220" cy="658106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4237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map3.jpg"/>
          <p:cNvPicPr>
            <a:picLocks noGrp="1" noChangeAspect="1"/>
          </p:cNvPicPr>
          <p:nvPr>
            <p:ph type="pic" sz="quarter" idx="59"/>
          </p:nvPr>
        </p:nvPicPr>
        <p:blipFill>
          <a:blip r:embed="rId2" cstate="print"/>
          <a:srcRect l="53" r="53"/>
          <a:stretch>
            <a:fillRect/>
          </a:stretch>
        </p:blipFill>
        <p:spPr>
          <a:xfrm>
            <a:off x="0" y="1971836"/>
            <a:ext cx="9144000" cy="2724150"/>
          </a:xfrm>
        </p:spPr>
      </p:pic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8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ул. Кутузова, 18/7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ru-RU" sz="1200" dirty="0" err="1" smtClean="0">
                <a:solidFill>
                  <a:schemeClr val="bg1"/>
                </a:solidFill>
              </a:rPr>
              <a:t>оф</a:t>
            </a:r>
            <a:r>
              <a:rPr lang="ru-RU" sz="1200" dirty="0" smtClean="0">
                <a:solidFill>
                  <a:schemeClr val="bg1"/>
                </a:solidFill>
              </a:rPr>
              <a:t>. 301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"условная конструкция"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951819" y="1306781"/>
            <a:ext cx="5652629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 ветвления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(условная инструкция,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условный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—оператор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конструкция языка программирования, обеспечивающая выполнение определённой команды (набора команд) только при условии истинности некоторого логического выражения, либо выполнение одной из нескольких команд (наборов команд)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зависимости от значения некоторого выражения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Разновидности условных конструкций: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оператор: </a:t>
            </a:r>
            <a:r>
              <a:rPr lang="ru-RU" sz="1400" dirty="0" err="1">
                <a:solidFill>
                  <a:schemeClr val="accent1"/>
                </a:solidFill>
              </a:rPr>
              <a:t>if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… </a:t>
            </a:r>
            <a:r>
              <a:rPr lang="ru-RU" sz="1400" dirty="0" err="1">
                <a:solidFill>
                  <a:schemeClr val="accent1"/>
                </a:solidFill>
              </a:rPr>
              <a:t>else</a:t>
            </a:r>
            <a:endParaRPr lang="ru-RU" sz="1400" dirty="0">
              <a:solidFill>
                <a:schemeClr val="accent1"/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Тернарный оператор: … ? … : …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 многозначного выбора: </a:t>
            </a:r>
            <a:r>
              <a:rPr lang="ru-RU" sz="1400" dirty="0" err="1" smtClean="0">
                <a:solidFill>
                  <a:schemeClr val="accent1"/>
                </a:solidFill>
              </a:rPr>
              <a:t>switch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www.stihi.ru/pics/2011/04/04/38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7634"/>
            <a:ext cx="2135940" cy="194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Условный оператор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if”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2530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проверяет переданное ему условие: 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результат —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выполняется команда(серия команд) в операторных скобках.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 smtClean="0">
                <a:solidFill>
                  <a:schemeClr val="accent1"/>
                </a:solidFill>
              </a:rPr>
              <a:t>var</a:t>
            </a:r>
            <a:r>
              <a:rPr lang="en-US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= 150;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If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(price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200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console.log(“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Ромб 2"/>
          <p:cNvSpPr/>
          <p:nvPr/>
        </p:nvSpPr>
        <p:spPr>
          <a:xfrm>
            <a:off x="1990406" y="1708560"/>
            <a:ext cx="1561931" cy="718233"/>
          </a:xfrm>
          <a:prstGeom prst="diamond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771371" y="1347086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/>
          <p:nvPr/>
        </p:nvCxnSpPr>
        <p:spPr>
          <a:xfrm>
            <a:off x="2771371" y="2426794"/>
            <a:ext cx="0" cy="133256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9"/>
          <p:cNvSpPr/>
          <p:nvPr/>
        </p:nvSpPr>
        <p:spPr>
          <a:xfrm>
            <a:off x="826077" y="2516866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2" name="Соединительная линия уступом 11"/>
          <p:cNvCxnSpPr>
            <a:stCxn id="8" idx="1"/>
            <a:endCxn id="11" idx="0"/>
          </p:cNvCxnSpPr>
          <p:nvPr/>
        </p:nvCxnSpPr>
        <p:spPr>
          <a:xfrm rot="10800000" flipV="1">
            <a:off x="1487912" y="2067676"/>
            <a:ext cx="502494" cy="44918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</p:cNvCxnSpPr>
          <p:nvPr/>
        </p:nvCxnSpPr>
        <p:spPr>
          <a:xfrm rot="16200000" flipH="1">
            <a:off x="1903012" y="2489116"/>
            <a:ext cx="441788" cy="1271988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7590" y="1759898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2843" y="2426794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8086" y="1895500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5961" y="2553564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457200" y="4047914"/>
            <a:ext cx="8147248" cy="523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логическом контексте число 0, пустая строка "",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undefined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а также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являются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остальные значения —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74470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Условный оператор “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if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..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else”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Необязательный блок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оператора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выполняется в том случае,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условие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ложное (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 smtClean="0">
                <a:solidFill>
                  <a:schemeClr val="accent1"/>
                </a:solidFill>
              </a:rPr>
              <a:t>var</a:t>
            </a:r>
            <a:r>
              <a:rPr lang="en-US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= 150;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If</a:t>
            </a:r>
            <a:r>
              <a:rPr lang="ru-RU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(price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 200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console.log(“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 smtClean="0">
                <a:solidFill>
                  <a:schemeClr val="accent1"/>
                </a:solidFill>
              </a:rPr>
              <a:t>else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Ромб 2"/>
          <p:cNvSpPr/>
          <p:nvPr/>
        </p:nvSpPr>
        <p:spPr>
          <a:xfrm>
            <a:off x="2073965" y="1708560"/>
            <a:ext cx="1561931" cy="718233"/>
          </a:xfrm>
          <a:prstGeom prst="diamond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854930" y="1347086"/>
            <a:ext cx="0" cy="36147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8" idx="2"/>
            <a:endCxn id="19" idx="0"/>
          </p:cNvCxnSpPr>
          <p:nvPr/>
        </p:nvCxnSpPr>
        <p:spPr>
          <a:xfrm>
            <a:off x="2854931" y="2426793"/>
            <a:ext cx="1228" cy="43298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9"/>
          <p:cNvSpPr/>
          <p:nvPr/>
        </p:nvSpPr>
        <p:spPr>
          <a:xfrm>
            <a:off x="695119" y="2868476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12" name="Соединительная линия уступом 11"/>
          <p:cNvCxnSpPr>
            <a:stCxn id="8" idx="1"/>
            <a:endCxn id="11" idx="0"/>
          </p:cNvCxnSpPr>
          <p:nvPr/>
        </p:nvCxnSpPr>
        <p:spPr>
          <a:xfrm rot="10800000" flipV="1">
            <a:off x="1356955" y="2067676"/>
            <a:ext cx="717011" cy="800799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</p:cNvCxnSpPr>
          <p:nvPr/>
        </p:nvCxnSpPr>
        <p:spPr>
          <a:xfrm rot="16200000" flipH="1">
            <a:off x="1885047" y="2727732"/>
            <a:ext cx="441789" cy="1497975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98406" y="1765362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9080" y="2435486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1645" y="1895500"/>
            <a:ext cx="92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условие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500" y="2905174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sp>
        <p:nvSpPr>
          <p:cNvPr id="19" name="Скругленный прямоугольник 9"/>
          <p:cNvSpPr/>
          <p:nvPr/>
        </p:nvSpPr>
        <p:spPr>
          <a:xfrm>
            <a:off x="2194324" y="2859782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20" name="TextBox 19"/>
          <p:cNvSpPr txBox="1"/>
          <p:nvPr/>
        </p:nvSpPr>
        <p:spPr>
          <a:xfrm>
            <a:off x="2234943" y="2896480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серия команд</a:t>
            </a:r>
          </a:p>
        </p:txBody>
      </p:sp>
      <p:cxnSp>
        <p:nvCxnSpPr>
          <p:cNvPr id="26" name="Прямая со стрелкой 8"/>
          <p:cNvCxnSpPr>
            <a:stCxn id="19" idx="2"/>
          </p:cNvCxnSpPr>
          <p:nvPr/>
        </p:nvCxnSpPr>
        <p:spPr>
          <a:xfrm>
            <a:off x="2856159" y="3247132"/>
            <a:ext cx="0" cy="83783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4676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Тернарный оператор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568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Тернарный оператор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имеет следующий вид: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 </a:t>
            </a:r>
            <a:r>
              <a:rPr lang="uk-UA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значение1 : </a:t>
            </a:r>
            <a:r>
              <a:rPr lang="uk-U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значение2</a:t>
            </a:r>
            <a:r>
              <a:rPr lang="uk-UA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Он проверяет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условие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оно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истинно, возвращает «значение1»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если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ложно — «значение2».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answer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price &lt; 200)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 “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покупаю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console.log(answer);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stCxn id="8" idx="3"/>
          </p:cNvCxnSpPr>
          <p:nvPr/>
        </p:nvCxnSpPr>
        <p:spPr>
          <a:xfrm flipV="1">
            <a:off x="4339853" y="3756665"/>
            <a:ext cx="614519" cy="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42" idx="3"/>
            <a:endCxn id="8" idx="1"/>
          </p:cNvCxnSpPr>
          <p:nvPr/>
        </p:nvCxnSpPr>
        <p:spPr>
          <a:xfrm>
            <a:off x="2331274" y="3756398"/>
            <a:ext cx="446648" cy="26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2"/>
            <a:endCxn id="60" idx="2"/>
          </p:cNvCxnSpPr>
          <p:nvPr/>
        </p:nvCxnSpPr>
        <p:spPr>
          <a:xfrm rot="5400000" flipH="1" flipV="1">
            <a:off x="5376137" y="2093036"/>
            <a:ext cx="205496" cy="3839995"/>
          </a:xfrm>
          <a:prstGeom prst="bentConnector3">
            <a:avLst>
              <a:gd name="adj1" fmla="val -111243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0"/>
          </p:cNvCxnSpPr>
          <p:nvPr/>
        </p:nvCxnSpPr>
        <p:spPr>
          <a:xfrm rot="16200000" flipH="1" flipV="1">
            <a:off x="3761559" y="1683219"/>
            <a:ext cx="9096" cy="3724916"/>
          </a:xfrm>
          <a:prstGeom prst="bentConnector4">
            <a:avLst>
              <a:gd name="adj1" fmla="val -3769789"/>
              <a:gd name="adj2" fmla="val 9996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9853" y="3469918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9525" y="4064173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777922" y="3397549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66730" y="3541129"/>
            <a:ext cx="1323670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1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6" name="Прямая со стрелкой 8"/>
          <p:cNvCxnSpPr>
            <a:stCxn id="60" idx="0"/>
            <a:endCxn id="42" idx="0"/>
          </p:cNvCxnSpPr>
          <p:nvPr/>
        </p:nvCxnSpPr>
        <p:spPr>
          <a:xfrm rot="16200000" flipH="1" flipV="1">
            <a:off x="4514267" y="678107"/>
            <a:ext cx="39787" cy="5729444"/>
          </a:xfrm>
          <a:prstGeom prst="bentConnector3">
            <a:avLst>
              <a:gd name="adj1" fmla="val -1340644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9"/>
          <p:cNvSpPr/>
          <p:nvPr/>
        </p:nvSpPr>
        <p:spPr>
          <a:xfrm>
            <a:off x="1007604" y="3562723"/>
            <a:ext cx="1323670" cy="387350"/>
          </a:xfrm>
          <a:prstGeom prst="roundRect">
            <a:avLst/>
          </a:prstGeom>
          <a:solidFill>
            <a:srgbClr val="7B8F9D"/>
          </a:solidFill>
          <a:ln>
            <a:solidFill>
              <a:srgbClr val="7B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43" name="TextBox 42"/>
          <p:cNvSpPr txBox="1"/>
          <p:nvPr/>
        </p:nvSpPr>
        <p:spPr>
          <a:xfrm>
            <a:off x="1048223" y="3599421"/>
            <a:ext cx="124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a =  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737048" y="3522936"/>
            <a:ext cx="1323670" cy="387350"/>
            <a:chOff x="5112060" y="3071276"/>
            <a:chExt cx="1323670" cy="387350"/>
          </a:xfrm>
        </p:grpSpPr>
        <p:sp>
          <p:nvSpPr>
            <p:cNvPr id="60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2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8046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Оператор многозначного выбора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switch”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05467" y="1306781"/>
            <a:ext cx="449898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Конструкция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заменяет собой сразу несколько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Применяется в том случае, если нужно сравнить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выражение сразу с несколькими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вариантами.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accent1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switch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wordToTranslate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en-US" sz="1400" dirty="0" smtClean="0">
                <a:solidFill>
                  <a:schemeClr val="accent1"/>
                </a:solidFill>
              </a:rPr>
              <a:t>case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“cat”: { console.log(“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кошка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 smtClean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sz="1400" dirty="0" smtClean="0">
                <a:solidFill>
                  <a:schemeClr val="accent1"/>
                </a:solidFill>
              </a:rPr>
              <a:t>case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“dog”: {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собака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US" sz="1400" dirty="0" smtClean="0">
                <a:solidFill>
                  <a:schemeClr val="accent1"/>
                </a:solidFill>
              </a:rPr>
              <a:t> case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“mouse”: {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console.log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мышь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</a:t>
            </a:r>
            <a:r>
              <a:rPr lang="en-US" sz="1400" dirty="0">
                <a:solidFill>
                  <a:schemeClr val="accent1"/>
                </a:solidFill>
              </a:rPr>
              <a:t>break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default: { console.log(“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нет слова в словаре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”); }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67617" y="1565485"/>
            <a:ext cx="1561931" cy="718233"/>
            <a:chOff x="2507324" y="3482724"/>
            <a:chExt cx="1561931" cy="718233"/>
          </a:xfrm>
        </p:grpSpPr>
        <p:sp>
          <p:nvSpPr>
            <p:cNvPr id="22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87345" y="3687952"/>
              <a:ext cx="1201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в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ыражение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380" y="2481707"/>
            <a:ext cx="1778646" cy="387350"/>
            <a:chOff x="5112060" y="3071276"/>
            <a:chExt cx="1323670" cy="387350"/>
          </a:xfrm>
        </p:grpSpPr>
        <p:sp>
          <p:nvSpPr>
            <p:cNvPr id="25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1”: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38774" y="2908843"/>
            <a:ext cx="1493591" cy="387350"/>
            <a:chOff x="5112060" y="3071276"/>
            <a:chExt cx="1323670" cy="387350"/>
          </a:xfrm>
        </p:grpSpPr>
        <p:sp>
          <p:nvSpPr>
            <p:cNvPr id="34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6" name="Прямая со стрелкой 8"/>
          <p:cNvCxnSpPr>
            <a:endCxn id="22" idx="0"/>
          </p:cNvCxnSpPr>
          <p:nvPr/>
        </p:nvCxnSpPr>
        <p:spPr>
          <a:xfrm>
            <a:off x="1348583" y="1308887"/>
            <a:ext cx="0" cy="25659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8"/>
          <p:cNvCxnSpPr/>
          <p:nvPr/>
        </p:nvCxnSpPr>
        <p:spPr>
          <a:xfrm>
            <a:off x="1348583" y="2256765"/>
            <a:ext cx="0" cy="21681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941654" y="3471850"/>
            <a:ext cx="1778646" cy="387350"/>
            <a:chOff x="5112060" y="3071276"/>
            <a:chExt cx="1323670" cy="387350"/>
          </a:xfrm>
        </p:grpSpPr>
        <p:sp>
          <p:nvSpPr>
            <p:cNvPr id="4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case “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значение 2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”: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32048" y="3898986"/>
            <a:ext cx="1493591" cy="387350"/>
            <a:chOff x="5112060" y="3071276"/>
            <a:chExt cx="1323670" cy="387350"/>
          </a:xfrm>
        </p:grpSpPr>
        <p:sp>
          <p:nvSpPr>
            <p:cNvPr id="44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серия команд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46" name="Прямая со стрелкой 8"/>
          <p:cNvCxnSpPr/>
          <p:nvPr/>
        </p:nvCxnSpPr>
        <p:spPr>
          <a:xfrm>
            <a:off x="1350966" y="2869057"/>
            <a:ext cx="0" cy="60279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8"/>
          <p:cNvCxnSpPr/>
          <p:nvPr/>
        </p:nvCxnSpPr>
        <p:spPr>
          <a:xfrm>
            <a:off x="1348583" y="3859200"/>
            <a:ext cx="0" cy="76477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8"/>
          <p:cNvCxnSpPr>
            <a:stCxn id="34" idx="3"/>
          </p:cNvCxnSpPr>
          <p:nvPr/>
        </p:nvCxnSpPr>
        <p:spPr>
          <a:xfrm flipH="1">
            <a:off x="1348582" y="3102518"/>
            <a:ext cx="2283783" cy="1359990"/>
          </a:xfrm>
          <a:prstGeom prst="bentConnector3">
            <a:avLst>
              <a:gd name="adj1" fmla="val -1001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8"/>
          <p:cNvCxnSpPr>
            <a:stCxn id="44" idx="3"/>
          </p:cNvCxnSpPr>
          <p:nvPr/>
        </p:nvCxnSpPr>
        <p:spPr>
          <a:xfrm>
            <a:off x="3625639" y="4092661"/>
            <a:ext cx="226281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8"/>
          <p:cNvCxnSpPr>
            <a:stCxn id="25" idx="3"/>
            <a:endCxn id="34" idx="0"/>
          </p:cNvCxnSpPr>
          <p:nvPr/>
        </p:nvCxnSpPr>
        <p:spPr>
          <a:xfrm>
            <a:off x="2727026" y="2675382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>
            <a:stCxn id="41" idx="3"/>
            <a:endCxn id="44" idx="0"/>
          </p:cNvCxnSpPr>
          <p:nvPr/>
        </p:nvCxnSpPr>
        <p:spPr>
          <a:xfrm>
            <a:off x="2720300" y="3665525"/>
            <a:ext cx="158544" cy="233461"/>
          </a:xfrm>
          <a:prstGeom prst="bentConnector2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651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“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циклическая конструкция”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879813" y="1306781"/>
            <a:ext cx="572463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— разновидность управляющей конструкции в высокоуровневых языках программирования, предназначенная для организации многократного исполнения набора инструкций. Также циклом может называться любая многократно исполняемая последовательность инструкций, организованная любым способом (например, с помощью условного перехода).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Разновидности циклических конструкций: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 предусловием: </a:t>
            </a:r>
            <a:r>
              <a:rPr lang="en-US" sz="1400" dirty="0">
                <a:solidFill>
                  <a:schemeClr val="accent1"/>
                </a:solidFill>
              </a:rPr>
              <a:t>while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 постусловием: </a:t>
            </a:r>
            <a:r>
              <a:rPr lang="en-US" sz="1400" dirty="0" smtClean="0">
                <a:solidFill>
                  <a:schemeClr val="accent1"/>
                </a:solidFill>
              </a:rPr>
              <a:t>do…while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 со счётчиком: </a:t>
            </a:r>
            <a:r>
              <a:rPr lang="en-US" sz="1400" dirty="0" smtClean="0">
                <a:solidFill>
                  <a:schemeClr val="accent1"/>
                </a:solidFill>
              </a:rPr>
              <a:t>for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7" t="8248" r="22060" b="44740"/>
          <a:stretch/>
        </p:blipFill>
        <p:spPr>
          <a:xfrm>
            <a:off x="611560" y="1383618"/>
            <a:ext cx="2148870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16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 предусловием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while”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175957" y="1306781"/>
            <a:ext cx="4428492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инструкций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 тех пор, пока условие удовлетворяет истинности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Итерация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одно повторение цикла.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= 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&lt; 10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console.log(a);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++;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endCxn id="8" idx="0"/>
          </p:cNvCxnSpPr>
          <p:nvPr/>
        </p:nvCxnSpPr>
        <p:spPr>
          <a:xfrm>
            <a:off x="2093767" y="1323763"/>
            <a:ext cx="1" cy="291288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8"/>
          <p:cNvCxnSpPr>
            <a:stCxn id="8" idx="3"/>
          </p:cNvCxnSpPr>
          <p:nvPr/>
        </p:nvCxnSpPr>
        <p:spPr>
          <a:xfrm flipH="1">
            <a:off x="2093768" y="1974168"/>
            <a:ext cx="780965" cy="2433786"/>
          </a:xfrm>
          <a:prstGeom prst="bentConnector4">
            <a:avLst>
              <a:gd name="adj1" fmla="val -65373"/>
              <a:gd name="adj2" fmla="val 73972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11" idx="2"/>
            <a:endCxn id="8" idx="1"/>
          </p:cNvCxnSpPr>
          <p:nvPr/>
        </p:nvCxnSpPr>
        <p:spPr>
          <a:xfrm rot="5400000" flipH="1">
            <a:off x="1160329" y="2126641"/>
            <a:ext cx="1085911" cy="780966"/>
          </a:xfrm>
          <a:prstGeom prst="bentConnector4">
            <a:avLst>
              <a:gd name="adj1" fmla="val -28771"/>
              <a:gd name="adj2" fmla="val 148484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77042" y="2304987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4999" y="1706035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312802" y="1615051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62755" y="2672729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  <a:endCxn id="11" idx="0"/>
          </p:cNvCxnSpPr>
          <p:nvPr/>
        </p:nvCxnSpPr>
        <p:spPr>
          <a:xfrm>
            <a:off x="2093768" y="2333284"/>
            <a:ext cx="0" cy="339445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179017" y="2612764"/>
            <a:ext cx="2304255" cy="16151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628539" y="3312791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58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Условные и циклические конструкции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Цикл с постусловием “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do…while”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609622" y="1306781"/>
            <a:ext cx="4994827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Цикл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do…while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вначале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выполняет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инструкций, а затем проверяет истинность условия.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err="1">
                <a:solidFill>
                  <a:schemeClr val="accent1"/>
                </a:solidFill>
              </a:rPr>
              <a:t>var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= 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{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console.log(a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while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&lt; 10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Прямая со стрелкой 5"/>
          <p:cNvCxnSpPr>
            <a:stCxn id="11" idx="2"/>
            <a:endCxn id="8" idx="0"/>
          </p:cNvCxnSpPr>
          <p:nvPr/>
        </p:nvCxnSpPr>
        <p:spPr>
          <a:xfrm>
            <a:off x="2047691" y="2367279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3"/>
          <p:cNvCxnSpPr>
            <a:stCxn id="8" idx="1"/>
            <a:endCxn id="11" idx="1"/>
          </p:cNvCxnSpPr>
          <p:nvPr/>
        </p:nvCxnSpPr>
        <p:spPr>
          <a:xfrm rot="10800000">
            <a:off x="1116678" y="2173604"/>
            <a:ext cx="150048" cy="1052886"/>
          </a:xfrm>
          <a:prstGeom prst="bentConnector3">
            <a:avLst>
              <a:gd name="adj1" fmla="val 25235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9625" y="2917713"/>
            <a:ext cx="7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true</a:t>
            </a:r>
            <a:endParaRPr lang="ru-RU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9121" y="3538983"/>
            <a:ext cx="78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false</a:t>
            </a:r>
            <a:endParaRPr lang="ru-RU" sz="1400" dirty="0">
              <a:solidFill>
                <a:srgbClr val="FF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266726" y="2867373"/>
            <a:ext cx="1561931" cy="718233"/>
            <a:chOff x="2507324" y="3482724"/>
            <a:chExt cx="1561931" cy="718233"/>
          </a:xfrm>
        </p:grpSpPr>
        <p:sp>
          <p:nvSpPr>
            <p:cNvPr id="8" name="Ромб 2"/>
            <p:cNvSpPr/>
            <p:nvPr/>
          </p:nvSpPr>
          <p:spPr>
            <a:xfrm>
              <a:off x="2507324" y="3482724"/>
              <a:ext cx="1561931" cy="718233"/>
            </a:xfrm>
            <a:prstGeom prst="diamond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005" y="3687952"/>
              <a:ext cx="926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ru-RU" dirty="0">
                  <a:solidFill>
                    <a:schemeClr val="bg1">
                      <a:lumMod val="95000"/>
                    </a:schemeClr>
                  </a:solidFill>
                </a:rPr>
                <a:t>условие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16678" y="1979929"/>
            <a:ext cx="1862026" cy="387350"/>
            <a:chOff x="5112060" y="3071276"/>
            <a:chExt cx="1323670" cy="387350"/>
          </a:xfrm>
        </p:grpSpPr>
        <p:sp>
          <p:nvSpPr>
            <p:cNvPr id="11" name="Скругленный прямоугольник 9"/>
            <p:cNvSpPr/>
            <p:nvPr/>
          </p:nvSpPr>
          <p:spPr>
            <a:xfrm>
              <a:off x="5112060" y="3071276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52679" y="3111063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{</a:t>
              </a:r>
              <a:r>
                <a:rPr lang="ru-RU" dirty="0" smtClean="0">
                  <a:solidFill>
                    <a:schemeClr val="bg1">
                      <a:lumMod val="95000"/>
                    </a:schemeClr>
                  </a:solidFill>
                </a:rPr>
                <a:t>набор инструкций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37" name="Прямая со стрелкой 5"/>
          <p:cNvCxnSpPr>
            <a:stCxn id="8" idx="2"/>
          </p:cNvCxnSpPr>
          <p:nvPr/>
        </p:nvCxnSpPr>
        <p:spPr>
          <a:xfrm>
            <a:off x="2047692" y="3585606"/>
            <a:ext cx="0" cy="67517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5"/>
          <p:cNvSpPr txBox="1">
            <a:spLocks/>
          </p:cNvSpPr>
          <p:nvPr/>
        </p:nvSpPr>
        <p:spPr>
          <a:xfrm>
            <a:off x="6019803" y="2367279"/>
            <a:ext cx="2463470" cy="18606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Console: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marL="9207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318979" y="3194343"/>
            <a:ext cx="603245" cy="1792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Прямая со стрелкой 5"/>
          <p:cNvCxnSpPr/>
          <p:nvPr/>
        </p:nvCxnSpPr>
        <p:spPr>
          <a:xfrm>
            <a:off x="2047690" y="1468552"/>
            <a:ext cx="1" cy="50009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715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53338</TotalTime>
  <Words>724</Words>
  <Application>Microsoft Office PowerPoint</Application>
  <PresentationFormat>Экран (16:9)</PresentationFormat>
  <Paragraphs>184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31" baseType="lpstr">
      <vt:lpstr>Arial</vt:lpstr>
      <vt:lpstr>Franklin Gothic Demi Cond</vt:lpstr>
      <vt:lpstr>Open Sans bold</vt:lpstr>
      <vt:lpstr>Myriad Arabic</vt:lpstr>
      <vt:lpstr>Open Sans</vt:lpstr>
      <vt:lpstr>PT Sans</vt:lpstr>
      <vt:lpstr>Open Sans Semibold</vt:lpstr>
      <vt:lpstr>Open Sans Extrabold</vt:lpstr>
      <vt:lpstr>Franklin Gothic Book</vt:lpstr>
      <vt:lpstr>Franklin Gothic Medium</vt:lpstr>
      <vt:lpstr>Calibri</vt:lpstr>
      <vt:lpstr>Mission Gothic Regular</vt:lpstr>
      <vt:lpstr>Nexa Bold</vt:lpstr>
      <vt:lpstr>Tahoma</vt:lpstr>
      <vt:lpstr>Mission Gothic Black</vt:lpstr>
      <vt:lpstr>MS PGothic</vt:lpstr>
      <vt:lpstr>Office Theme</vt:lpstr>
      <vt:lpstr>Презентация PowerPoint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Условные и циклические конструкции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Paul</cp:lastModifiedBy>
  <cp:revision>859</cp:revision>
  <dcterms:created xsi:type="dcterms:W3CDTF">2013-04-14T18:18:29Z</dcterms:created>
  <dcterms:modified xsi:type="dcterms:W3CDTF">2017-09-22T15:16:33Z</dcterms:modified>
</cp:coreProperties>
</file>